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my Lehew" initials="" lastIdx="3" clrIdx="0"/>
  <p:cmAuthor id="1" name="Marta Garcia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-38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interSettings" Target="printerSettings/printerSettings1.bin"/><Relationship Id="rId22" Type="http://schemas.openxmlformats.org/officeDocument/2006/relationships/commentAuthors" Target="commentAuthors.xml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idx="1">
    <p:pos x="6000" y="0"/>
    <p:text>What progression will they look at?  Will we have copied the parts of NBT needed?</p:text>
  </p:cm>
  <p:cm authorId="1" idx="1">
    <p:pos x="6000" y="100"/>
    <p:text>I think we decided we don't have time for progressions.</p:text>
  </p:cm>
  <p:cm authorId="0" idx="2">
    <p:pos x="6000" y="200"/>
    <p:text>This could take 20+ minutes.  Would we rather have participants doing some of the math involved or creating a progression?</p:text>
  </p:cm>
  <p:cm authorId="0" idx="3">
    <p:pos x="6000" y="300"/>
    <p:text>Is this too much info for this venue?</p:text>
  </p:cm>
  <p:cm authorId="1" idx="2">
    <p:pos x="6000" y="400"/>
    <p:text>Delete this slide!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5940409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How does the quotient change ?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l" rtl="0">
              <a:lnSpc>
                <a:spcPct val="115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None/>
            </a:pPr>
            <a:r>
              <a:rPr lang="en"/>
              <a:t>Can we record this on chart paper (instead of on slide) as  participants shar</a:t>
            </a:r>
            <a:r>
              <a:rPr lang="en">
                <a:latin typeface="Arial Narrow"/>
                <a:ea typeface="Arial Narrow"/>
                <a:cs typeface="Arial Narrow"/>
                <a:sym typeface="Arial Narrow"/>
              </a:rPr>
              <a:t>e 6 x 50 = 6 x (5 x 10 ) =</a:t>
            </a:r>
          </a:p>
          <a:p>
            <a:pPr lvl="0" algn="l" rtl="0">
              <a:lnSpc>
                <a:spcPct val="115000"/>
              </a:lnSpc>
              <a:spcBef>
                <a:spcPts val="600"/>
              </a:spcBef>
              <a:buNone/>
            </a:pPr>
            <a:r>
              <a:rPr lang="en">
                <a:latin typeface="Arial Narrow"/>
                <a:ea typeface="Arial Narrow"/>
                <a:cs typeface="Arial Narrow"/>
                <a:sym typeface="Arial Narrow"/>
              </a:rPr>
              <a:t>(6 x 5) x 10=   30 x 10=  ( 3 x 10 ) x 10 = 3 x (10 x 10)  = 3 x 100 =</a:t>
            </a:r>
            <a:r>
              <a:rPr lang="en" b="1">
                <a:solidFill>
                  <a:srgbClr val="2A373D"/>
                </a:solidFill>
                <a:latin typeface="Arial Narrow"/>
                <a:ea typeface="Arial Narrow"/>
                <a:cs typeface="Arial Narrow"/>
                <a:sym typeface="Arial Narrow"/>
              </a:rPr>
              <a:t>3 groups of 100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600"/>
              </a:spcBef>
              <a:buClr>
                <a:srgbClr val="000000"/>
              </a:buClr>
              <a:buSzPct val="100000"/>
              <a:buFont typeface="Arial"/>
              <a:buNone/>
            </a:pPr>
            <a:r>
              <a:rPr lang="en">
                <a:latin typeface="Georgia"/>
                <a:ea typeface="Georgia"/>
                <a:cs typeface="Georgia"/>
                <a:sym typeface="Georgia"/>
              </a:rPr>
              <a:t>Discuss each response: </a:t>
            </a:r>
            <a:r>
              <a:rPr lang="en" i="1">
                <a:latin typeface="Georgia"/>
                <a:ea typeface="Georgia"/>
                <a:cs typeface="Georgia"/>
                <a:sym typeface="Georgia"/>
              </a:rPr>
              <a:t>What understandings are students bringing to this question? What misconceptions are present?</a:t>
            </a:r>
          </a:p>
          <a:p>
            <a:endParaRPr lang="en" i="1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/>
              <a:t>Ask about possible representations or ways to model this-- decimal grids, number lines, arrays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/>
        </p:nvSpPr>
        <p:spPr>
          <a:xfrm>
            <a:off x="0" y="0"/>
            <a:ext cx="9144000" cy="46913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9" name="Shape 9"/>
          <p:cNvCxnSpPr/>
          <p:nvPr/>
        </p:nvCxnSpPr>
        <p:spPr>
          <a:xfrm>
            <a:off x="0" y="4662139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685800" y="2490375"/>
            <a:ext cx="7772400" cy="2198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4572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72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685800" y="4836035"/>
            <a:ext cx="7772400" cy="1032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190500" algn="l" rtl="0">
              <a:spcBef>
                <a:spcPts val="0"/>
              </a:spcBef>
              <a:buClr>
                <a:schemeClr val="dk2"/>
              </a:buClr>
              <a:buSzPct val="100000"/>
              <a:buFont typeface="Arial"/>
              <a:buNone/>
              <a:defRPr sz="30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14" name="Shape 14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Shape 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defRPr sz="3600"/>
            </a:lvl1pPr>
            <a:lvl2pPr rtl="0">
              <a:defRPr sz="3600"/>
            </a:lvl2pPr>
            <a:lvl3pPr rtl="0">
              <a:defRPr sz="3600"/>
            </a:lvl3pPr>
            <a:lvl4pPr rtl="0">
              <a:defRPr sz="3600"/>
            </a:lvl4pPr>
            <a:lvl5pPr rtl="0">
              <a:defRPr sz="3600"/>
            </a:lvl5pPr>
            <a:lvl6pPr rtl="0">
              <a:defRPr sz="3600"/>
            </a:lvl6pPr>
            <a:lvl7pPr rtl="0">
              <a:defRPr sz="3600"/>
            </a:lvl7pPr>
            <a:lvl8pPr rtl="0">
              <a:defRPr sz="3600"/>
            </a:lvl8pPr>
            <a:lvl9pPr rtl="0">
              <a:defRPr sz="3600"/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19" name="Shape 19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0" y="0"/>
            <a:ext cx="9144000" cy="1532999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25" name="Shape 25"/>
          <p:cNvCxnSpPr/>
          <p:nvPr/>
        </p:nvCxnSpPr>
        <p:spPr>
          <a:xfrm>
            <a:off x="0" y="1503833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457200" y="5875078"/>
            <a:ext cx="8229600" cy="69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1pPr>
            <a:lvl2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2pPr>
            <a:lvl3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3pPr>
            <a:lvl4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4pPr>
            <a:lvl5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5pPr>
            <a:lvl6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6pPr>
            <a:lvl7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66666"/>
              <a:buFont typeface="Arial"/>
              <a:buChar char="•"/>
              <a:defRPr sz="1800" b="0">
                <a:solidFill>
                  <a:schemeClr val="dk2"/>
                </a:solidFill>
              </a:defRPr>
            </a:lvl7pPr>
            <a:lvl8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ourier New"/>
              <a:buChar char="o"/>
              <a:defRPr sz="1800" b="0">
                <a:solidFill>
                  <a:schemeClr val="dk2"/>
                </a:solidFill>
              </a:defRPr>
            </a:lvl8pPr>
            <a:lvl9pPr marL="28575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Wingdings"/>
              <a:buChar char="§"/>
              <a:defRPr sz="18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/>
          <p:nvPr/>
        </p:nvSpPr>
        <p:spPr>
          <a:xfrm>
            <a:off x="4274" y="0"/>
            <a:ext cx="9144000" cy="5875200"/>
          </a:xfrm>
          <a:prstGeom prst="rect">
            <a:avLst/>
          </a:prstGeom>
          <a:solidFill>
            <a:srgbClr val="2388DB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endParaRPr/>
          </a:p>
        </p:txBody>
      </p:sp>
      <p:cxnSp>
        <p:nvCxnSpPr>
          <p:cNvPr id="30" name="Shape 30"/>
          <p:cNvCxnSpPr/>
          <p:nvPr/>
        </p:nvCxnSpPr>
        <p:spPr>
          <a:xfrm>
            <a:off x="0" y="5845828"/>
            <a:ext cx="9144000" cy="0"/>
          </a:xfrm>
          <a:prstGeom prst="straightConnector1">
            <a:avLst/>
          </a:prstGeom>
          <a:noFill/>
          <a:ln w="57150" cap="flat">
            <a:solidFill>
              <a:srgbClr val="000000">
                <a:alpha val="14901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solidFill>
          <a:schemeClr val="dk2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indent="228600" algn="l" rtl="0">
              <a:spcBef>
                <a:spcPts val="0"/>
              </a:spcBef>
              <a:buClr>
                <a:schemeClr val="lt1"/>
              </a:buClr>
              <a:buSzPct val="100000"/>
              <a:buFont typeface="Arial"/>
              <a:buNone/>
              <a:defRPr sz="3600" b="1" i="0" u="none" strike="noStrike" cap="none" baseline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342900" algn="l" rtl="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285750" algn="l" rtl="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228600" algn="l" rtl="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228600" algn="l" rtl="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228600" algn="l" rtl="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comments" Target="../comments/comment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restandards.org/Math/Content/4/OA/A/1" TargetMode="External"/><Relationship Id="rId4" Type="http://schemas.openxmlformats.org/officeDocument/2006/relationships/hyperlink" Target="http://www.corestandards.org/Math/Content/4/OA/A/2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ctrTitle"/>
          </p:nvPr>
        </p:nvSpPr>
        <p:spPr>
          <a:xfrm>
            <a:off x="685800" y="2490375"/>
            <a:ext cx="7772400" cy="2198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Multiplying and Dividing Decimals</a:t>
            </a:r>
          </a:p>
        </p:txBody>
      </p:sp>
      <p:sp>
        <p:nvSpPr>
          <p:cNvPr id="34" name="Shape 34"/>
          <p:cNvSpPr txBox="1">
            <a:spLocks noGrp="1"/>
          </p:cNvSpPr>
          <p:nvPr>
            <p:ph type="subTitle" idx="1"/>
          </p:nvPr>
        </p:nvSpPr>
        <p:spPr>
          <a:xfrm>
            <a:off x="596750" y="4836035"/>
            <a:ext cx="7772400" cy="1032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buClr>
                <a:srgbClr val="000000"/>
              </a:buClr>
              <a:buSzPct val="61111"/>
              <a:buFont typeface="Arial"/>
              <a:buNone/>
            </a:pPr>
            <a:r>
              <a:rPr lang="en" sz="1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Marta Garcia,  Buncombe County Schools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61111"/>
              <a:buFont typeface="Arial"/>
              <a:buNone/>
            </a:pPr>
            <a:r>
              <a:rPr lang="en" sz="1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Amy LeHew, Charlotte-Mecklenburg Schools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61111"/>
              <a:buFont typeface="Arial"/>
              <a:buNone/>
            </a:pPr>
            <a:r>
              <a:rPr lang="en" sz="1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Drew Polly, UNC Charlotte</a:t>
            </a:r>
          </a:p>
          <a:p>
            <a:endParaRPr lang="en" sz="18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buClr>
                <a:srgbClr val="000000"/>
              </a:buClr>
              <a:buSzPct val="78571"/>
              <a:buFont typeface="Arial"/>
              <a:buNone/>
            </a:pPr>
            <a:r>
              <a:rPr lang="en" sz="1400">
                <a:solidFill>
                  <a:srgbClr val="000000"/>
                </a:solidFill>
              </a:rPr>
              <a:t>Thursday, October 31</a:t>
            </a:r>
          </a:p>
          <a:p>
            <a:pPr lvl="0">
              <a:buClr>
                <a:srgbClr val="000000"/>
              </a:buClr>
              <a:buSzPct val="78571"/>
              <a:buFont typeface="Arial"/>
              <a:buNone/>
            </a:pPr>
            <a:r>
              <a:rPr lang="en" sz="1400">
                <a:solidFill>
                  <a:srgbClr val="000000"/>
                </a:solidFill>
              </a:rPr>
              <a:t>8:30-9:15  Cedar A</a:t>
            </a:r>
          </a:p>
        </p:txBody>
      </p:sp>
      <p:sp>
        <p:nvSpPr>
          <p:cNvPr id="35" name="Shape 35"/>
          <p:cNvSpPr/>
          <p:nvPr/>
        </p:nvSpPr>
        <p:spPr>
          <a:xfrm>
            <a:off x="5585350" y="4836025"/>
            <a:ext cx="3314700" cy="14763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Comparing Two Generalizations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1600"/>
              </a:spcBef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What’s the “rule” </a:t>
            </a:r>
          </a:p>
          <a:p>
            <a:pPr lvl="0" rtl="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 sz="6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20 x 30                  </a:t>
            </a:r>
          </a:p>
          <a:p>
            <a:pPr lvl="0" rtl="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 sz="6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2 x 3</a:t>
            </a:r>
          </a:p>
          <a:p>
            <a:pPr lvl="0" rtl="0">
              <a:lnSpc>
                <a:spcPct val="115000"/>
              </a:lnSpc>
              <a:spcBef>
                <a:spcPts val="1000"/>
              </a:spcBef>
              <a:buClr>
                <a:srgbClr val="000000"/>
              </a:buClr>
              <a:buSzPct val="36666"/>
              <a:buFont typeface="Arial"/>
              <a:buNone/>
            </a:pPr>
            <a:r>
              <a:rPr lang="en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“Count the zeros”</a:t>
            </a:r>
          </a:p>
          <a:p>
            <a:endParaRPr lang="en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97" name="Shape 97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1600"/>
              </a:spcBef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What’s the “rule” </a:t>
            </a:r>
          </a:p>
          <a:p>
            <a:pPr lvl="0" algn="ctr" rtl="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 sz="6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.2 x .3</a:t>
            </a:r>
          </a:p>
          <a:p>
            <a:pPr lvl="0" algn="ctr" rtl="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 sz="6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2 x 3</a:t>
            </a:r>
          </a:p>
          <a:p>
            <a:pPr lvl="0" algn="ctr" rtl="0">
              <a:lnSpc>
                <a:spcPct val="115000"/>
              </a:lnSpc>
              <a:spcBef>
                <a:spcPts val="1000"/>
              </a:spcBef>
              <a:buClr>
                <a:srgbClr val="000000"/>
              </a:buClr>
              <a:buSzPct val="27500"/>
              <a:buFont typeface="Arial"/>
              <a:buNone/>
            </a:pPr>
            <a:r>
              <a:rPr lang="en" sz="40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“Count the decimal places”</a:t>
            </a:r>
          </a:p>
          <a:p>
            <a:endParaRPr lang="en" sz="40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Understanding the Standards</a:t>
            </a:r>
          </a:p>
        </p:txBody>
      </p:sp>
      <p:sp>
        <p:nvSpPr>
          <p:cNvPr id="103" name="Shape 103"/>
          <p:cNvSpPr txBox="1">
            <a:spLocks noGrp="1"/>
          </p:cNvSpPr>
          <p:nvPr>
            <p:ph type="body" idx="1"/>
          </p:nvPr>
        </p:nvSpPr>
        <p:spPr>
          <a:xfrm>
            <a:off x="457200" y="18903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buClr>
                <a:srgbClr val="000000"/>
              </a:buClr>
              <a:buSzPct val="47826"/>
              <a:buFont typeface="Arial"/>
              <a:buNone/>
            </a:pPr>
            <a:r>
              <a:rPr lang="en" sz="2300">
                <a:solidFill>
                  <a:srgbClr val="D16349"/>
                </a:solidFill>
              </a:rPr>
              <a:t></a:t>
            </a:r>
            <a:r>
              <a:rPr lang="en" sz="2700" b="1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4.NBT.1</a:t>
            </a: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Recognize that in a multi-digit whole number, a digit in one place represents ten times what it represents in the place to its right.</a:t>
            </a:r>
          </a:p>
          <a:p>
            <a:endParaRPr lang="en" sz="27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47826"/>
              <a:buFont typeface="Arial"/>
              <a:buNone/>
            </a:pPr>
            <a:r>
              <a:rPr lang="en" sz="2300">
                <a:solidFill>
                  <a:srgbClr val="D16349"/>
                </a:solidFill>
              </a:rPr>
              <a:t></a:t>
            </a:r>
            <a:r>
              <a:rPr lang="en" sz="2400" b="1">
                <a:latin typeface="Georgia"/>
                <a:ea typeface="Georgia"/>
                <a:cs typeface="Georgia"/>
                <a:sym typeface="Georgia"/>
              </a:rPr>
              <a:t>5.NBT.1</a:t>
            </a:r>
            <a:r>
              <a:rPr lang="en" sz="2400">
                <a:latin typeface="Georgia"/>
                <a:ea typeface="Georgia"/>
                <a:cs typeface="Georgia"/>
                <a:sym typeface="Georgia"/>
              </a:rPr>
              <a:t> Recognize that in a multi-digit number, a digit in one place represents 10 times as much as it represents in the place to its right and 1/10 of what it represents in the place to its left.</a:t>
            </a:r>
          </a:p>
          <a:p>
            <a:endParaRPr lang="en" sz="2400"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True or False?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algn="ctr">
              <a:buNone/>
            </a:pPr>
            <a:r>
              <a:rPr lang="en" sz="3600"/>
              <a:t>
200 divided by  40 = 20 divided by 4 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Dividing Decimals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29018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Explore…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47826"/>
              <a:buFont typeface="Arial"/>
              <a:buNone/>
            </a:pPr>
            <a:r>
              <a:rPr lang="en" sz="2300">
                <a:solidFill>
                  <a:srgbClr val="D16349"/>
                </a:solidFill>
              </a:rPr>
              <a:t></a:t>
            </a:r>
            <a:r>
              <a:rPr lang="en" sz="2700">
                <a:latin typeface="Georgia"/>
                <a:ea typeface="Georgia"/>
                <a:cs typeface="Georgia"/>
                <a:sym typeface="Georgia"/>
              </a:rPr>
              <a:t>32 divided by 8</a:t>
            </a:r>
          </a:p>
          <a:p>
            <a:endParaRPr lang="en" sz="2700"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>
                <a:latin typeface="Georgia"/>
                <a:ea typeface="Georgia"/>
                <a:cs typeface="Georgia"/>
                <a:sym typeface="Georgia"/>
              </a:rPr>
              <a:t>3.2 divided by 8</a:t>
            </a:r>
          </a:p>
          <a:p>
            <a:endParaRPr lang="en" sz="2700"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>
                <a:latin typeface="Georgia"/>
                <a:ea typeface="Georgia"/>
                <a:cs typeface="Georgia"/>
                <a:sym typeface="Georgia"/>
              </a:rPr>
              <a:t>.32 divided by 8</a:t>
            </a:r>
          </a:p>
          <a:p>
            <a:endParaRPr lang="en" sz="27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16" name="Shape 116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buNone/>
            </a:pP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
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Sally … Making Sandwiches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buClr>
                <a:srgbClr val="000000"/>
              </a:buClr>
              <a:buSzPct val="47826"/>
              <a:buFont typeface="Arial"/>
              <a:buNone/>
            </a:pPr>
            <a:r>
              <a:rPr lang="en" sz="2300">
                <a:solidFill>
                  <a:srgbClr val="434343"/>
                </a:solidFill>
              </a:rPr>
              <a:t></a:t>
            </a:r>
            <a:r>
              <a:rPr lang="en" sz="2700">
                <a:solidFill>
                  <a:srgbClr val="434343"/>
                </a:solidFill>
                <a:latin typeface="Georgia"/>
                <a:ea typeface="Georgia"/>
                <a:cs typeface="Georgia"/>
                <a:sym typeface="Georgia"/>
              </a:rPr>
              <a:t>We have 99.99 grams of peanut butter  to use to make sandwiches. If we put 0.3 grams on each sandwich, how many sandwiches can we make?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52380"/>
              <a:buFont typeface="Arial"/>
              <a:buNone/>
            </a:pPr>
            <a:r>
              <a:rPr lang="en" sz="2100">
                <a:solidFill>
                  <a:srgbClr val="D16349"/>
                </a:solidFill>
              </a:rPr>
              <a:t></a:t>
            </a:r>
            <a:r>
              <a:rPr lang="en" sz="2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“I know that I can move the decimal in both numbers  one spot to the right to make 99.9 divided by 3. I then just divided and got my answer  33.3. We can make </a:t>
            </a:r>
            <a:r>
              <a:rPr lang="en" sz="2500">
                <a:latin typeface="Georgia"/>
                <a:ea typeface="Georgia"/>
                <a:cs typeface="Georgia"/>
                <a:sym typeface="Georgia"/>
              </a:rPr>
              <a:t>33.3</a:t>
            </a:r>
            <a:r>
              <a:rPr lang="en" sz="2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 sandwiches.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52380"/>
              <a:buFont typeface="Arial"/>
              <a:buNone/>
            </a:pPr>
            <a:r>
              <a:rPr lang="en" sz="2100">
                <a:solidFill>
                  <a:srgbClr val="D16349"/>
                </a:solidFill>
              </a:rPr>
              <a:t></a:t>
            </a:r>
            <a:r>
              <a:rPr lang="en" sz="2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What did Sally do mathematically when she moved the decimal?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52380"/>
              <a:buFont typeface="Arial"/>
              <a:buNone/>
            </a:pPr>
            <a:r>
              <a:rPr lang="en" sz="2100">
                <a:solidFill>
                  <a:srgbClr val="D16349"/>
                </a:solidFill>
              </a:rPr>
              <a:t></a:t>
            </a:r>
            <a:r>
              <a:rPr lang="en" sz="2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What does Sally “understand” about place value?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52380"/>
              <a:buFont typeface="Arial"/>
              <a:buNone/>
            </a:pPr>
            <a:r>
              <a:rPr lang="en" sz="2100">
                <a:solidFill>
                  <a:srgbClr val="D16349"/>
                </a:solidFill>
              </a:rPr>
              <a:t></a:t>
            </a:r>
            <a:r>
              <a:rPr lang="en" sz="2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What question could we ask Sally to assess her understanding?</a:t>
            </a:r>
          </a:p>
          <a:p>
            <a:endParaRPr lang="en" sz="25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" sz="25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Comparing Two Generalizations</a:t>
            </a:r>
          </a:p>
        </p:txBody>
      </p:sp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1600"/>
              </a:spcBef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What’s the “rule” </a:t>
            </a:r>
          </a:p>
          <a:p>
            <a:endParaRPr lang="en" sz="24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lnSpc>
                <a:spcPct val="115000"/>
              </a:lnSpc>
              <a:spcBef>
                <a:spcPts val="1000"/>
              </a:spcBef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80,000 divided by 400</a:t>
            </a:r>
          </a:p>
          <a:p>
            <a:endParaRPr lang="en" sz="24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rtl="0">
              <a:lnSpc>
                <a:spcPct val="115000"/>
              </a:lnSpc>
              <a:spcBef>
                <a:spcPts val="1000"/>
              </a:spcBef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“Just cross out the zeros”</a:t>
            </a:r>
          </a:p>
          <a:p>
            <a:endParaRPr lang="en" sz="24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9" name="Shape 129"/>
          <p:cNvSpPr txBox="1">
            <a:spLocks noGrp="1"/>
          </p:cNvSpPr>
          <p:nvPr>
            <p:ph type="body" idx="2"/>
          </p:nvPr>
        </p:nvSpPr>
        <p:spPr>
          <a:xfrm>
            <a:off x="4692273" y="1600200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1600"/>
              </a:spcBef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What’s the “rule” </a:t>
            </a:r>
          </a:p>
          <a:p>
            <a:endParaRPr lang="en" sz="24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ctr" rtl="0">
              <a:lnSpc>
                <a:spcPct val="115000"/>
              </a:lnSpc>
              <a:spcBef>
                <a:spcPts val="1000"/>
              </a:spcBef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8.88 divided by 0.4</a:t>
            </a:r>
          </a:p>
          <a:p>
            <a:pPr lvl="0" algn="ctr" rtl="0">
              <a:lnSpc>
                <a:spcPct val="115000"/>
              </a:lnSpc>
              <a:spcBef>
                <a:spcPts val="1000"/>
              </a:spcBef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“Just move the decimal.”</a:t>
            </a:r>
          </a:p>
          <a:p>
            <a:endParaRPr lang="en" sz="24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300" b="0">
                <a:latin typeface="Georgia"/>
                <a:ea typeface="Georgia"/>
                <a:cs typeface="Georgia"/>
                <a:sym typeface="Georgia"/>
              </a:rPr>
              <a:t>Making Connections</a:t>
            </a:r>
          </a:p>
        </p:txBody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buClr>
                <a:srgbClr val="000000"/>
              </a:buClr>
              <a:buSzPct val="47826"/>
              <a:buFont typeface="Arial"/>
              <a:buNone/>
            </a:pPr>
            <a:r>
              <a:rPr lang="en" sz="2300">
                <a:solidFill>
                  <a:srgbClr val="D16349"/>
                </a:solidFill>
              </a:rPr>
              <a:t></a:t>
            </a: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How does the multiplication and division of decimals connect the base ten work from prior grades?</a:t>
            </a:r>
          </a:p>
          <a:p>
            <a:endParaRPr lang="en" sz="27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300" b="0">
                <a:solidFill>
                  <a:srgbClr val="F3F3F3"/>
                </a:solidFill>
                <a:latin typeface="Georgia"/>
                <a:ea typeface="Georgia"/>
                <a:cs typeface="Georgia"/>
                <a:sym typeface="Georgia"/>
              </a:rPr>
              <a:t>Questions? Reflections?</a:t>
            </a:r>
          </a:p>
        </p:txBody>
      </p:sp>
      <p:sp>
        <p:nvSpPr>
          <p:cNvPr id="141" name="Shape 141"/>
          <p:cNvSpPr/>
          <p:nvPr/>
        </p:nvSpPr>
        <p:spPr>
          <a:xfrm>
            <a:off x="2121525" y="2104550"/>
            <a:ext cx="4238625" cy="349567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Contact Information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Marta-  marta.garcia@bcsemail.org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Amy- amy.lehew@cms.k12.nc.us</a:t>
            </a:r>
          </a:p>
          <a:p>
            <a:pPr lvl="0" rtl="0">
              <a:lnSpc>
                <a:spcPct val="115000"/>
              </a:lnSpc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Drew- drew.polly@uncc.edu</a:t>
            </a:r>
          </a:p>
          <a:p>
            <a:endParaRPr lang="en" sz="27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Goals of the Session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buNone/>
            </a:pPr>
            <a:r>
              <a:rPr lang="en"/>
              <a:t>Today we will:</a:t>
            </a:r>
          </a:p>
          <a:p>
            <a:pPr lvl="0" rtl="0">
              <a:buNone/>
            </a:pPr>
            <a:r>
              <a:rPr lang="en"/>
              <a:t>Explore multiplication of decimals and connect the multiplication work of whole numbers to decimals</a:t>
            </a:r>
          </a:p>
          <a:p>
            <a:endParaRPr lang="en"/>
          </a:p>
          <a:p>
            <a:pPr lvl="0" rtl="0">
              <a:buClr>
                <a:schemeClr val="dk1"/>
              </a:buClr>
              <a:buSzPct val="36666"/>
              <a:buFont typeface="Arial"/>
              <a:buNone/>
            </a:pPr>
            <a:r>
              <a:rPr lang="en"/>
              <a:t>Explore division of decimals and connect the division work of whole numbers to decimals</a:t>
            </a:r>
          </a:p>
          <a:p>
            <a:endParaRPr lang="en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Let’s Get to Work!</a:t>
            </a:r>
          </a:p>
        </p:txBody>
      </p:sp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800"/>
              </a:spcBef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
</a:t>
            </a:r>
            <a:r>
              <a:rPr lang="en" sz="4800" b="1">
                <a:solidFill>
                  <a:srgbClr val="A9432B"/>
                </a:solidFill>
                <a:latin typeface="Georgia"/>
                <a:ea typeface="Georgia"/>
                <a:cs typeface="Georgia"/>
                <a:sym typeface="Georgia"/>
              </a:rPr>
              <a:t>Use base ten blocks to justify why 3 x 50 is ten times larger than 3 x 5. </a:t>
            </a:r>
          </a:p>
          <a:p>
            <a:endParaRPr lang="en" sz="4800" b="1">
              <a:solidFill>
                <a:srgbClr val="A9432B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48" name="Shape 48"/>
          <p:cNvSpPr/>
          <p:nvPr/>
        </p:nvSpPr>
        <p:spPr>
          <a:xfrm>
            <a:off x="3988800" y="4752675"/>
            <a:ext cx="1981200" cy="1371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Grade 3</a:t>
            </a:r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 b="1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3.NBT.3</a:t>
            </a: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 	Multiply one-digit whole numbers by multiples of 10 in the range 10–90 (e.g., 9 × 80, 5 × 60) using strategies based on place value and properties of operations.</a:t>
            </a:r>
          </a:p>
          <a:p>
            <a:pPr lvl="0" algn="ctr" rtl="0">
              <a:lnSpc>
                <a:spcPct val="115000"/>
              </a:lnSpc>
              <a:spcBef>
                <a:spcPts val="800"/>
              </a:spcBef>
              <a:buClr>
                <a:srgbClr val="000000"/>
              </a:buClr>
              <a:buSzPct val="34375"/>
              <a:buFont typeface="Arial"/>
              <a:buNone/>
            </a:pPr>
            <a:r>
              <a:rPr lang="en" sz="3200" b="1">
                <a:solidFill>
                  <a:srgbClr val="A9432B"/>
                </a:solidFill>
                <a:latin typeface="Georgia"/>
                <a:ea typeface="Georgia"/>
                <a:cs typeface="Georgia"/>
                <a:sym typeface="Georgia"/>
              </a:rPr>
              <a:t>Use base ten blocks to justify why </a:t>
            </a:r>
          </a:p>
          <a:p>
            <a:pPr lvl="0" algn="ctr" rtl="0">
              <a:lnSpc>
                <a:spcPct val="115000"/>
              </a:lnSpc>
              <a:spcBef>
                <a:spcPts val="800"/>
              </a:spcBef>
              <a:buClr>
                <a:srgbClr val="000000"/>
              </a:buClr>
              <a:buSzPct val="34375"/>
              <a:buFont typeface="Arial"/>
              <a:buNone/>
            </a:pPr>
            <a:r>
              <a:rPr lang="en" sz="3200" b="1">
                <a:solidFill>
                  <a:srgbClr val="A9432B"/>
                </a:solidFill>
                <a:latin typeface="Georgia"/>
                <a:ea typeface="Georgia"/>
                <a:cs typeface="Georgia"/>
                <a:sym typeface="Georgia"/>
              </a:rPr>
              <a:t>3 x 50 is ten times larger than 3 x 5</a:t>
            </a:r>
          </a:p>
          <a:p>
            <a:endParaRPr lang="en" sz="3200" b="1">
              <a:solidFill>
                <a:srgbClr val="A9432B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55" name="Shape 55"/>
          <p:cNvSpPr/>
          <p:nvPr/>
        </p:nvSpPr>
        <p:spPr>
          <a:xfrm>
            <a:off x="3882600" y="5196300"/>
            <a:ext cx="1981200" cy="1371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  <p:transition xmlns:p14="http://schemas.microsoft.com/office/powerpoint/2010/main"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buNone/>
            </a:pPr>
            <a:r>
              <a:rPr lang="en"/>
              <a:t>Associative Property:   Why is the Product Ten Times Larger?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457200" y="1931400"/>
            <a:ext cx="3539999" cy="1689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buClr>
                <a:srgbClr val="000000"/>
              </a:buClr>
              <a:buSzPct val="40740"/>
              <a:buFont typeface="Arial"/>
              <a:buNone/>
            </a:pP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6 x 5 = 30</a:t>
            </a:r>
          </a:p>
          <a:p>
            <a:pPr lvl="0" algn="ctr" rtl="0">
              <a:lnSpc>
                <a:spcPct val="115000"/>
              </a:lnSpc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b="1">
                <a:solidFill>
                  <a:srgbClr val="2A373D"/>
                </a:solidFill>
                <a:latin typeface="Georgia"/>
                <a:ea typeface="Georgia"/>
                <a:cs typeface="Georgia"/>
                <a:sym typeface="Georgia"/>
              </a:rPr>
              <a:t>3 groups of 10</a:t>
            </a:r>
          </a:p>
          <a:p>
            <a:endParaRPr lang="en" sz="2400" b="1">
              <a:solidFill>
                <a:srgbClr val="2A373D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" sz="2400" b="1">
              <a:solidFill>
                <a:srgbClr val="2A373D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62" name="Shape 62"/>
          <p:cNvSpPr/>
          <p:nvPr/>
        </p:nvSpPr>
        <p:spPr>
          <a:xfrm>
            <a:off x="800925" y="3330300"/>
            <a:ext cx="4253349" cy="32376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sp>
      <p:sp>
        <p:nvSpPr>
          <p:cNvPr id="63" name="Shape 63"/>
          <p:cNvSpPr txBox="1">
            <a:spLocks noGrp="1"/>
          </p:cNvSpPr>
          <p:nvPr>
            <p:ph type="body" idx="2"/>
          </p:nvPr>
        </p:nvSpPr>
        <p:spPr>
          <a:xfrm>
            <a:off x="4423950" y="1600200"/>
            <a:ext cx="43890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buClr>
                <a:srgbClr val="000000"/>
              </a:buClr>
              <a:buSzPct val="30555"/>
              <a:buFont typeface="Arial"/>
              <a:buNone/>
            </a:pPr>
            <a:r>
              <a:rPr lang="en" sz="3600" b="1">
                <a:solidFill>
                  <a:srgbClr val="2A373D"/>
                </a:solidFill>
                <a:latin typeface="Georgia"/>
                <a:ea typeface="Georgia"/>
                <a:cs typeface="Georgia"/>
                <a:sym typeface="Georgia"/>
              </a:rPr>
              <a:t>
Use the thinking on the left to solve </a:t>
            </a:r>
          </a:p>
          <a:p>
            <a:pPr lvl="0" algn="ctr" rtl="0">
              <a:lnSpc>
                <a:spcPct val="115000"/>
              </a:lnSpc>
              <a:buClr>
                <a:srgbClr val="000000"/>
              </a:buClr>
              <a:buSzPct val="25000"/>
              <a:buFont typeface="Arial"/>
              <a:buNone/>
            </a:pPr>
            <a:r>
              <a:rPr lang="en" sz="60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6 x 50</a:t>
            </a:r>
          </a:p>
          <a:p>
            <a:endParaRPr lang="en" sz="60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" sz="60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8735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500" u="sng">
                <a:solidFill>
                  <a:schemeClr val="hlink"/>
                </a:solidFill>
                <a:hlinkClick r:id="rId3"/>
              </a:rPr>
              <a:t>CCSS.Math.Content.4.OA.A.1</a:t>
            </a:r>
            <a:r>
              <a:rPr lang="en" sz="2500"/>
              <a:t> Interpret a multiplication equation as a comparison, e.g., interpret 35 = 5 × 7 as a statement that 35 is 5 times as many as 7 and 7 times as many as 5. Represent verbal statements of multiplicative comparisons as multiplication equations.</a:t>
            </a:r>
          </a:p>
          <a:p>
            <a:pPr marL="457200" lvl="0" indent="-38735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SzPct val="166666"/>
              <a:buFont typeface="Arial"/>
              <a:buChar char="•"/>
            </a:pPr>
            <a:r>
              <a:rPr lang="en" sz="2500" u="sng">
                <a:solidFill>
                  <a:schemeClr val="hlink"/>
                </a:solidFill>
                <a:hlinkClick r:id="rId4"/>
              </a:rPr>
              <a:t>CCSS.Math.Content.4.OA.A.2</a:t>
            </a:r>
            <a:r>
              <a:rPr lang="en" sz="2500"/>
              <a:t> Multiply or divide to solve word problems involving multiplicative comparison, e.g., by using drawings and equations with a symbol for the unknown number to represent the problem, distinguishing multiplicative comparison from additive comparison.</a:t>
            </a:r>
            <a:r>
              <a:rPr lang="en" sz="2500" baseline="30000"/>
              <a:t>1</a:t>
            </a:r>
          </a:p>
          <a:p>
            <a:endParaRPr lang="en" sz="2500" baseline="30000"/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3000"/>
              <a:t>What does it mean to be Ten Times Bigger?</a:t>
            </a:r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457200" y="1632325"/>
            <a:ext cx="8229600" cy="1289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700"/>
              </a:spcBef>
              <a:buClr>
                <a:srgbClr val="000000"/>
              </a:buClr>
              <a:buSzPct val="39285"/>
              <a:buFont typeface="Arial"/>
              <a:buNone/>
            </a:pPr>
            <a:r>
              <a:rPr lang="en" sz="2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Student responses to how many times greater is</a:t>
            </a:r>
          </a:p>
          <a:p>
            <a:pPr lvl="0" algn="ctr" rtl="0">
              <a:lnSpc>
                <a:spcPct val="115000"/>
              </a:lnSpc>
              <a:spcBef>
                <a:spcPts val="700"/>
              </a:spcBef>
              <a:buClr>
                <a:srgbClr val="000000"/>
              </a:buClr>
              <a:buSzPct val="39285"/>
              <a:buFont typeface="Arial"/>
              <a:buNone/>
            </a:pPr>
            <a:r>
              <a:rPr lang="en" sz="28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 4 x 100 than 4 x 10?</a:t>
            </a:r>
          </a:p>
          <a:p>
            <a:endParaRPr lang="en" sz="28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  <a:p>
            <a:endParaRPr lang="en" sz="28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6" name="Shape 76"/>
          <p:cNvSpPr txBox="1"/>
          <p:nvPr/>
        </p:nvSpPr>
        <p:spPr>
          <a:xfrm>
            <a:off x="318000" y="3127237"/>
            <a:ext cx="8825999" cy="944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900"/>
              </a:spcBef>
              <a:buNone/>
            </a:pPr>
            <a:r>
              <a:rPr lang="en" sz="3100">
                <a:solidFill>
                  <a:srgbClr val="D16349"/>
                </a:solidFill>
              </a:rPr>
              <a:t></a:t>
            </a:r>
            <a:r>
              <a:rPr lang="en" sz="3600">
                <a:latin typeface="Georgia"/>
                <a:ea typeface="Georgia"/>
                <a:cs typeface="Georgia"/>
                <a:sym typeface="Georgia"/>
              </a:rPr>
              <a:t>4 x 100 is 360 times bigger than  4 x 10</a:t>
            </a:r>
          </a:p>
          <a:p>
            <a:endParaRPr lang="en" sz="36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77" name="Shape 77"/>
          <p:cNvSpPr txBox="1"/>
          <p:nvPr/>
        </p:nvSpPr>
        <p:spPr>
          <a:xfrm>
            <a:off x="159000" y="4453525"/>
            <a:ext cx="8825999" cy="767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900"/>
              </a:spcBef>
              <a:buNone/>
            </a:pPr>
            <a:r>
              <a:rPr lang="en" sz="3600">
                <a:latin typeface="Georgia"/>
                <a:ea typeface="Georgia"/>
                <a:cs typeface="Georgia"/>
                <a:sym typeface="Georgia"/>
              </a:rPr>
              <a:t>4 x 100 is 90 times bigger than 4 x 10</a:t>
            </a:r>
          </a:p>
          <a:p>
            <a:pPr lvl="0" rtl="0">
              <a:lnSpc>
                <a:spcPct val="115000"/>
              </a:lnSpc>
              <a:spcBef>
                <a:spcPts val="900"/>
              </a:spcBef>
              <a:buNone/>
            </a:pPr>
            <a:r>
              <a:rPr lang="en" sz="3100">
                <a:solidFill>
                  <a:srgbClr val="D16349"/>
                </a:solidFill>
              </a:rPr>
              <a:t></a:t>
            </a:r>
          </a:p>
        </p:txBody>
      </p:sp>
      <p:sp>
        <p:nvSpPr>
          <p:cNvPr id="78" name="Shape 78"/>
          <p:cNvSpPr txBox="1"/>
          <p:nvPr/>
        </p:nvSpPr>
        <p:spPr>
          <a:xfrm>
            <a:off x="223250" y="4955775"/>
            <a:ext cx="8825999" cy="944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900"/>
              </a:spcBef>
              <a:buNone/>
            </a:pPr>
            <a:r>
              <a:rPr lang="en" sz="3600">
                <a:latin typeface="Georgia"/>
                <a:ea typeface="Georgia"/>
                <a:cs typeface="Georgia"/>
                <a:sym typeface="Georgia"/>
              </a:rPr>
              <a:t>
</a:t>
            </a:r>
            <a:r>
              <a:rPr lang="en" sz="3100">
                <a:solidFill>
                  <a:srgbClr val="D16349"/>
                </a:solidFill>
              </a:rPr>
              <a:t></a:t>
            </a:r>
            <a:r>
              <a:rPr lang="en" sz="3600">
                <a:latin typeface="Georgia"/>
                <a:ea typeface="Georgia"/>
                <a:cs typeface="Georgia"/>
                <a:sym typeface="Georgia"/>
              </a:rPr>
              <a:t>4 x 100 is 100 times bigger than 4 x 10</a:t>
            </a: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/>
              <a:t>5th Grade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457200" y="150915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
</a:t>
            </a:r>
            <a:r>
              <a:rPr lang="en" sz="2300">
                <a:solidFill>
                  <a:srgbClr val="D16349"/>
                </a:solidFill>
              </a:rPr>
              <a:t></a:t>
            </a:r>
            <a:r>
              <a:rPr lang="en" sz="2700" b="1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5.NBT.7</a:t>
            </a:r>
            <a:r>
              <a:rPr lang="en" sz="27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 Add, subtract, multiply, and divide decimals to hundredths, using concrete models or drawings and strategies based on place value, properties of operations, and/or the relationship between addition and subtraction; relate the strategy to a written method and explain the reasoning used</a:t>
            </a:r>
          </a:p>
          <a:p>
            <a:endParaRPr lang="en" sz="27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buNone/>
            </a:pPr>
            <a:r>
              <a:rPr lang="en" sz="4000" b="0">
                <a:latin typeface="Georgia"/>
                <a:ea typeface="Georgia"/>
                <a:cs typeface="Georgia"/>
                <a:sym typeface="Georgia"/>
              </a:rPr>
              <a:t>Proving Equivalence with Decimals</a:t>
            </a:r>
          </a:p>
        </p:txBody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  <a:buSzPct val="27500"/>
              <a:buFont typeface="Arial"/>
              <a:buNone/>
            </a:pPr>
            <a:r>
              <a:rPr lang="en" sz="40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Remember 2 x 30 = 3 x 20</a:t>
            </a:r>
          </a:p>
          <a:p>
            <a:pPr lvl="0" algn="ctr" rtl="0">
              <a:lnSpc>
                <a:spcPct val="115000"/>
              </a:lnSpc>
              <a:spcBef>
                <a:spcPts val="160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" sz="6500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.2 x 30 = 20 x .3</a:t>
            </a:r>
          </a:p>
          <a:p>
            <a:endParaRPr lang="en" sz="6500">
              <a:solidFill>
                <a:srgbClr val="00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</p:sld>
</file>

<file path=ppt/theme/theme1.xml><?xml version="1.0" encoding="utf-8"?>
<a:theme xmlns:a="http://schemas.openxmlformats.org/drawingml/2006/main" name="Custom Theme">
  <a:themeElements>
    <a:clrScheme name="Custom 233">
      <a:dk1>
        <a:srgbClr val="000000"/>
      </a:dk1>
      <a:lt1>
        <a:srgbClr val="FFFFFF"/>
      </a:lt1>
      <a:dk2>
        <a:srgbClr val="2388DB"/>
      </a:dk2>
      <a:lt2>
        <a:srgbClr val="BBD7F8"/>
      </a:lt2>
      <a:accent1>
        <a:srgbClr val="80B606"/>
      </a:accent1>
      <a:accent2>
        <a:srgbClr val="E29F1D"/>
      </a:accent2>
      <a:accent3>
        <a:srgbClr val="1D6FB2"/>
      </a:accent3>
      <a:accent4>
        <a:srgbClr val="3FAC98"/>
      </a:accent4>
      <a:accent5>
        <a:srgbClr val="5B57BB"/>
      </a:accent5>
      <a:accent6>
        <a:srgbClr val="D1505E"/>
      </a:accent6>
      <a:hlink>
        <a:srgbClr val="185DA2"/>
      </a:hlink>
      <a:folHlink>
        <a:srgbClr val="00487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663</Words>
  <Application>Microsoft Macintosh PowerPoint</Application>
  <PresentationFormat>On-screen Show (4:3)</PresentationFormat>
  <Paragraphs>88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Custom Theme</vt:lpstr>
      <vt:lpstr>Multiplying and Dividing Decimals</vt:lpstr>
      <vt:lpstr>Goals of the Session</vt:lpstr>
      <vt:lpstr>Let’s Get to Work!</vt:lpstr>
      <vt:lpstr>Grade 3</vt:lpstr>
      <vt:lpstr>Associative Property:   Why is the Product Ten Times Larger?</vt:lpstr>
      <vt:lpstr>PowerPoint Presentation</vt:lpstr>
      <vt:lpstr>What does it mean to be Ten Times Bigger?</vt:lpstr>
      <vt:lpstr>5th Grade</vt:lpstr>
      <vt:lpstr>Proving Equivalence with Decimals</vt:lpstr>
      <vt:lpstr>Comparing Two Generalizations</vt:lpstr>
      <vt:lpstr>Understanding the Standards</vt:lpstr>
      <vt:lpstr>True or False?</vt:lpstr>
      <vt:lpstr>Dividing Decimals</vt:lpstr>
      <vt:lpstr>Sally … Making Sandwiches</vt:lpstr>
      <vt:lpstr>Comparing Two Generalizations</vt:lpstr>
      <vt:lpstr>Making Connections</vt:lpstr>
      <vt:lpstr>Questions? Reflections?</vt:lpstr>
      <vt:lpstr>Contact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Multiplying and Dividing Decimals</dc:title>
  <cp:lastModifiedBy>marta garcia</cp:lastModifiedBy>
  <cp:revision>1</cp:revision>
  <dcterms:modified xsi:type="dcterms:W3CDTF">2013-11-06T00:29:47Z</dcterms:modified>
</cp:coreProperties>
</file>